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1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6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2376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09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7893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80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00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7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4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5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2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3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4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50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46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0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10768085" y="-8467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H="1">
              <a:off x="10495722" y="3681413"/>
              <a:ext cx="1693103" cy="316812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11405469" y="-8467"/>
              <a:ext cx="783355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11405471" y="-8467"/>
              <a:ext cx="78652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10687222" y="3048000"/>
              <a:ext cx="1504778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10931882" y="-8467"/>
              <a:ext cx="1256944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1405472" y="-8467"/>
              <a:ext cx="783351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1629326" y="-8467"/>
              <a:ext cx="559498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1629326" y="3589867"/>
              <a:ext cx="55949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21E56923-7C19-6742-834F-953C03145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57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274C58-5450-AD40-B111-DCC3C0B0C2A5}"/>
              </a:ext>
            </a:extLst>
          </p:cNvPr>
          <p:cNvGrpSpPr/>
          <p:nvPr/>
        </p:nvGrpSpPr>
        <p:grpSpPr>
          <a:xfrm>
            <a:off x="1378226" y="1895061"/>
            <a:ext cx="9395790" cy="4962939"/>
            <a:chOff x="0" y="0"/>
            <a:chExt cx="7950200" cy="4813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4490AD-0E5D-CD46-B609-28EF6A8D8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"/>
              <a:ext cx="7173595" cy="44323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94C4E4-C2E7-1749-91F8-42853A81C371}"/>
                </a:ext>
              </a:extLst>
            </p:cNvPr>
            <p:cNvSpPr/>
            <p:nvPr/>
          </p:nvSpPr>
          <p:spPr>
            <a:xfrm>
              <a:off x="2133600" y="190500"/>
              <a:ext cx="2705100" cy="787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84BDCA-21D2-BC47-A31E-9A5F3D91FCAA}"/>
                </a:ext>
              </a:extLst>
            </p:cNvPr>
            <p:cNvSpPr/>
            <p:nvPr/>
          </p:nvSpPr>
          <p:spPr>
            <a:xfrm>
              <a:off x="6375400" y="0"/>
              <a:ext cx="1574800" cy="4508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0F06573-8C06-5342-9A4E-BB699FF1596D}"/>
              </a:ext>
            </a:extLst>
          </p:cNvPr>
          <p:cNvSpPr/>
          <p:nvPr/>
        </p:nvSpPr>
        <p:spPr>
          <a:xfrm>
            <a:off x="940904" y="921578"/>
            <a:ext cx="8560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345A8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Predicting Lower Income Clients Based on the </a:t>
            </a:r>
            <a:r>
              <a:rPr lang="en-US" sz="2400" b="1" i="1" dirty="0">
                <a:solidFill>
                  <a:srgbClr val="345A8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2007 United States Department of Commerce Current Population Survey</a:t>
            </a:r>
            <a:endParaRPr lang="en-US" b="1" i="1" dirty="0">
              <a:solidFill>
                <a:srgbClr val="345A8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5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9">
            <a:extLst>
              <a:ext uri="{FF2B5EF4-FFF2-40B4-BE49-F238E27FC236}">
                <a16:creationId xmlns:a16="http://schemas.microsoft.com/office/drawing/2014/main" id="{4CD2BDA6-29BB-1244-9595-00851A1CCF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392" y="1245704"/>
            <a:ext cx="6056244" cy="4966252"/>
          </a:xfrm>
          <a:prstGeom prst="rect">
            <a:avLst/>
          </a:prstGeom>
        </p:spPr>
      </p:pic>
      <p:sp>
        <p:nvSpPr>
          <p:cNvPr id="3" name="Title 19">
            <a:extLst>
              <a:ext uri="{FF2B5EF4-FFF2-40B4-BE49-F238E27FC236}">
                <a16:creationId xmlns:a16="http://schemas.microsoft.com/office/drawing/2014/main" id="{0DDD756F-0F07-A445-9EBC-D256AD1EC603}"/>
              </a:ext>
            </a:extLst>
          </p:cNvPr>
          <p:cNvSpPr txBox="1">
            <a:spLocks/>
          </p:cNvSpPr>
          <p:nvPr/>
        </p:nvSpPr>
        <p:spPr>
          <a:xfrm>
            <a:off x="1122328" y="54068"/>
            <a:ext cx="8908422" cy="1070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Classification</a:t>
            </a:r>
          </a:p>
        </p:txBody>
      </p:sp>
      <p:sp>
        <p:nvSpPr>
          <p:cNvPr id="4" name="Title 19">
            <a:extLst>
              <a:ext uri="{FF2B5EF4-FFF2-40B4-BE49-F238E27FC236}">
                <a16:creationId xmlns:a16="http://schemas.microsoft.com/office/drawing/2014/main" id="{42740A76-6C80-E84F-971B-58AB5284776F}"/>
              </a:ext>
            </a:extLst>
          </p:cNvPr>
          <p:cNvSpPr txBox="1">
            <a:spLocks/>
          </p:cNvSpPr>
          <p:nvPr/>
        </p:nvSpPr>
        <p:spPr>
          <a:xfrm>
            <a:off x="1278205" y="589092"/>
            <a:ext cx="8596668" cy="47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ROC curve and AUC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A48801-A73F-AD40-8B8B-85E103C106BA}"/>
              </a:ext>
            </a:extLst>
          </p:cNvPr>
          <p:cNvSpPr txBox="1">
            <a:spLocks/>
          </p:cNvSpPr>
          <p:nvPr/>
        </p:nvSpPr>
        <p:spPr>
          <a:xfrm>
            <a:off x="7116417" y="2088847"/>
            <a:ext cx="3750363" cy="44113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000" dirty="0"/>
              <a:t>ROC curve for </a:t>
            </a:r>
            <a:r>
              <a:rPr lang="en-US" sz="2000" dirty="0" err="1"/>
              <a:t>LightGBM</a:t>
            </a:r>
            <a:endParaRPr lang="en-US" sz="2000" i="1" dirty="0"/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The AUC is 0.89</a:t>
            </a:r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The threshold should be tuned according to the importance of the true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2848434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">
            <a:extLst>
              <a:ext uri="{FF2B5EF4-FFF2-40B4-BE49-F238E27FC236}">
                <a16:creationId xmlns:a16="http://schemas.microsoft.com/office/drawing/2014/main" id="{C938437C-7617-4D4D-821E-8907C822D1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677435"/>
            <a:ext cx="6761922" cy="4763122"/>
          </a:xfrm>
          <a:prstGeom prst="rect">
            <a:avLst/>
          </a:prstGeom>
        </p:spPr>
      </p:pic>
      <p:sp>
        <p:nvSpPr>
          <p:cNvPr id="3" name="Title 19">
            <a:extLst>
              <a:ext uri="{FF2B5EF4-FFF2-40B4-BE49-F238E27FC236}">
                <a16:creationId xmlns:a16="http://schemas.microsoft.com/office/drawing/2014/main" id="{155670A0-4A52-4B4F-A87C-2C0C2CE6A5A8}"/>
              </a:ext>
            </a:extLst>
          </p:cNvPr>
          <p:cNvSpPr txBox="1">
            <a:spLocks/>
          </p:cNvSpPr>
          <p:nvPr/>
        </p:nvSpPr>
        <p:spPr>
          <a:xfrm>
            <a:off x="1122328" y="54068"/>
            <a:ext cx="8908422" cy="1070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Classification</a:t>
            </a:r>
          </a:p>
        </p:txBody>
      </p:sp>
      <p:sp>
        <p:nvSpPr>
          <p:cNvPr id="4" name="Title 19">
            <a:extLst>
              <a:ext uri="{FF2B5EF4-FFF2-40B4-BE49-F238E27FC236}">
                <a16:creationId xmlns:a16="http://schemas.microsoft.com/office/drawing/2014/main" id="{43B4DDCD-98D5-044B-BC5E-D7C671E81606}"/>
              </a:ext>
            </a:extLst>
          </p:cNvPr>
          <p:cNvSpPr txBox="1">
            <a:spLocks/>
          </p:cNvSpPr>
          <p:nvPr/>
        </p:nvSpPr>
        <p:spPr>
          <a:xfrm>
            <a:off x="1122328" y="613278"/>
            <a:ext cx="8596668" cy="47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0540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5">
            <a:extLst>
              <a:ext uri="{FF2B5EF4-FFF2-40B4-BE49-F238E27FC236}">
                <a16:creationId xmlns:a16="http://schemas.microsoft.com/office/drawing/2014/main" id="{A56F5E18-02C7-C04C-A269-32D6A3F4DD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652" y="1789044"/>
            <a:ext cx="6255026" cy="4210878"/>
          </a:xfrm>
          <a:prstGeom prst="rect">
            <a:avLst/>
          </a:prstGeom>
        </p:spPr>
      </p:pic>
      <p:sp>
        <p:nvSpPr>
          <p:cNvPr id="3" name="Title 19">
            <a:extLst>
              <a:ext uri="{FF2B5EF4-FFF2-40B4-BE49-F238E27FC236}">
                <a16:creationId xmlns:a16="http://schemas.microsoft.com/office/drawing/2014/main" id="{4471732E-212A-224C-A5A2-19E883F87AE0}"/>
              </a:ext>
            </a:extLst>
          </p:cNvPr>
          <p:cNvSpPr txBox="1">
            <a:spLocks/>
          </p:cNvSpPr>
          <p:nvPr/>
        </p:nvSpPr>
        <p:spPr>
          <a:xfrm>
            <a:off x="1122328" y="54068"/>
            <a:ext cx="8908422" cy="1070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Classification</a:t>
            </a:r>
          </a:p>
        </p:txBody>
      </p:sp>
      <p:sp>
        <p:nvSpPr>
          <p:cNvPr id="4" name="Title 19">
            <a:extLst>
              <a:ext uri="{FF2B5EF4-FFF2-40B4-BE49-F238E27FC236}">
                <a16:creationId xmlns:a16="http://schemas.microsoft.com/office/drawing/2014/main" id="{F823444E-5013-EA43-93CB-B60D41B0CD69}"/>
              </a:ext>
            </a:extLst>
          </p:cNvPr>
          <p:cNvSpPr txBox="1">
            <a:spLocks/>
          </p:cNvSpPr>
          <p:nvPr/>
        </p:nvSpPr>
        <p:spPr>
          <a:xfrm>
            <a:off x="1278205" y="589092"/>
            <a:ext cx="8596668" cy="47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Predicting gender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90137B-9922-FC4E-BC7A-402CB7410E7C}"/>
              </a:ext>
            </a:extLst>
          </p:cNvPr>
          <p:cNvSpPr txBox="1">
            <a:spLocks/>
          </p:cNvSpPr>
          <p:nvPr/>
        </p:nvSpPr>
        <p:spPr>
          <a:xfrm>
            <a:off x="7182678" y="1715956"/>
            <a:ext cx="3750363" cy="44113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000" dirty="0"/>
              <a:t>The classifier can be used to accurately predict gender</a:t>
            </a:r>
            <a:endParaRPr lang="en-US" sz="2000" i="1" dirty="0"/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f-1 : 0.85</a:t>
            </a:r>
          </a:p>
          <a:p>
            <a:pPr>
              <a:buSzPct val="100000"/>
            </a:pPr>
            <a:r>
              <a:rPr lang="en-US" sz="2000" i="1" dirty="0"/>
              <a:t>Cohen’s kappa : 0.72</a:t>
            </a:r>
          </a:p>
          <a:p>
            <a:pPr>
              <a:buSzPct val="100000"/>
            </a:pPr>
            <a:r>
              <a:rPr lang="en-US" sz="2000" i="1" dirty="0"/>
              <a:t>Accuracy : 0.86</a:t>
            </a:r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Discriminative job market</a:t>
            </a:r>
          </a:p>
        </p:txBody>
      </p:sp>
    </p:spTree>
    <p:extLst>
      <p:ext uri="{BB962C8B-B14F-4D97-AF65-F5344CB8AC3E}">
        <p14:creationId xmlns:p14="http://schemas.microsoft.com/office/powerpoint/2010/main" val="42481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2975-A44A-C44C-9347-5B9051F2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Suggestions for future 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8C1A-9447-E04B-A65B-633455007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67823"/>
            <a:ext cx="8596668" cy="3880773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Some of the occupations are underrepresented. Getting a more accurate distribution of salary for each occupation should improve the score. </a:t>
            </a:r>
          </a:p>
          <a:p>
            <a:pPr lvl="0"/>
            <a:r>
              <a:rPr lang="en-US" sz="2000" dirty="0"/>
              <a:t>Grouping together similar occupations (or occupations with similar wage distribution)</a:t>
            </a:r>
          </a:p>
          <a:p>
            <a:pPr lvl="0"/>
            <a:r>
              <a:rPr lang="en-US" sz="2000" dirty="0"/>
              <a:t>Sample microdata for the US Census are readily available online and contains millions of records</a:t>
            </a:r>
          </a:p>
          <a:p>
            <a:pPr lvl="0"/>
            <a:r>
              <a:rPr lang="en-US" sz="2000" dirty="0"/>
              <a:t>Scarping </a:t>
            </a:r>
            <a:r>
              <a:rPr lang="en-US" sz="2000" dirty="0" err="1"/>
              <a:t>Glassdor</a:t>
            </a:r>
            <a:r>
              <a:rPr lang="en-US" sz="2000" dirty="0"/>
              <a:t>™ for income distributions</a:t>
            </a:r>
          </a:p>
          <a:p>
            <a:pPr lvl="0"/>
            <a:r>
              <a:rPr lang="en-US" sz="2000" dirty="0"/>
              <a:t>Multi-Class classification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399204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F4FA-45E1-FD44-B349-158DC01B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46A43-84E0-9443-8BD5-56955AAF9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975256" cy="3880772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sz="2000" dirty="0"/>
              <a:t>Statistical analysis of the </a:t>
            </a:r>
            <a:r>
              <a:rPr lang="en-US" sz="2000" i="1" dirty="0"/>
              <a:t>2007 United States Department of Commerce Current Population Survey</a:t>
            </a:r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Identifying importance features which impact salary (for example: Occupation, age, gender etc.)</a:t>
            </a:r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Creating a classifier which to identify individuals which earns less then $40K per year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4C691E-34B7-194E-B08D-7A1533B2A9FC}"/>
              </a:ext>
            </a:extLst>
          </p:cNvPr>
          <p:cNvGrpSpPr/>
          <p:nvPr/>
        </p:nvGrpSpPr>
        <p:grpSpPr>
          <a:xfrm>
            <a:off x="7071907" y="3047082"/>
            <a:ext cx="3124612" cy="1719879"/>
            <a:chOff x="7163610" y="2676608"/>
            <a:chExt cx="3124612" cy="17198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E25D74-FF45-F340-9F1E-BF8D33CF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2783" y="2676608"/>
              <a:ext cx="591930" cy="59193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D24DC99-8B07-154F-B350-4DCC2E64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4713" y="3339647"/>
              <a:ext cx="528741" cy="528741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758077A-4245-6D4A-B8EC-22B0C63BF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63610" y="3525671"/>
              <a:ext cx="533124" cy="620521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0396B2E-D580-CC4F-B1A3-1ED86573F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8208" y="2676608"/>
              <a:ext cx="708628" cy="70862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1F01B5F-A5EE-4142-A353-167755D37024}"/>
                </a:ext>
              </a:extLst>
            </p:cNvPr>
            <p:cNvGrpSpPr/>
            <p:nvPr/>
          </p:nvGrpSpPr>
          <p:grpSpPr>
            <a:xfrm>
              <a:off x="8788208" y="3395949"/>
              <a:ext cx="1500014" cy="1000538"/>
              <a:chOff x="0" y="0"/>
              <a:chExt cx="7950200" cy="48133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C35C2F-8FE1-074A-BE09-2245E96EA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81000"/>
                <a:ext cx="7173595" cy="44323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EFD9BF5-4173-8243-AC06-4E526FB2B0A2}"/>
                  </a:ext>
                </a:extLst>
              </p:cNvPr>
              <p:cNvSpPr/>
              <p:nvPr/>
            </p:nvSpPr>
            <p:spPr>
              <a:xfrm>
                <a:off x="2133600" y="190500"/>
                <a:ext cx="2705100" cy="787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775E3C5-DDEA-854A-B5E1-8A4AEE58E43E}"/>
                  </a:ext>
                </a:extLst>
              </p:cNvPr>
              <p:cNvSpPr/>
              <p:nvPr/>
            </p:nvSpPr>
            <p:spPr>
              <a:xfrm>
                <a:off x="6375400" y="0"/>
                <a:ext cx="1574800" cy="4508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A44DE8-1FAC-9444-895F-DACFF4139B62}"/>
              </a:ext>
            </a:extLst>
          </p:cNvPr>
          <p:cNvGrpSpPr/>
          <p:nvPr/>
        </p:nvGrpSpPr>
        <p:grpSpPr>
          <a:xfrm>
            <a:off x="7243005" y="5109853"/>
            <a:ext cx="1908006" cy="1086418"/>
            <a:chOff x="7482783" y="4771250"/>
            <a:chExt cx="1908006" cy="1086418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CC74A57-B751-2E4A-9864-3ABCD493B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2783" y="5361558"/>
              <a:ext cx="496110" cy="49611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51A19E66-EB6F-794F-982E-860DC5D1B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45632" y="5309234"/>
              <a:ext cx="496110" cy="49611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475A525-6E57-B546-827F-3E6EF740C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73991" y="5061179"/>
              <a:ext cx="496110" cy="49611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11482FB-5700-E84C-8129-AC1B5E55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94679" y="4771250"/>
              <a:ext cx="496110" cy="49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966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D277AF8-2B3B-F748-871D-18A26A7C6F13}"/>
              </a:ext>
            </a:extLst>
          </p:cNvPr>
          <p:cNvGrpSpPr/>
          <p:nvPr/>
        </p:nvGrpSpPr>
        <p:grpSpPr>
          <a:xfrm>
            <a:off x="1122329" y="1440544"/>
            <a:ext cx="8494638" cy="5036320"/>
            <a:chOff x="0" y="0"/>
            <a:chExt cx="7022465" cy="3580765"/>
          </a:xfrm>
        </p:grpSpPr>
        <p:pic>
          <p:nvPicPr>
            <p:cNvPr id="7" name="Graphic 20">
              <a:extLst>
                <a:ext uri="{FF2B5EF4-FFF2-40B4-BE49-F238E27FC236}">
                  <a16:creationId xmlns:a16="http://schemas.microsoft.com/office/drawing/2014/main" id="{3A837683-C546-3F43-9F07-15B3A2BC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7022465" cy="35807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D7D082-B2E9-204F-9099-ECF2FC86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900" y="1155700"/>
              <a:ext cx="368300" cy="368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DAB39-C638-DF4A-91D3-B90BE7547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800" y="622300"/>
              <a:ext cx="304800" cy="304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231ECB-074C-3349-B0C1-C969DF068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100" y="2171700"/>
              <a:ext cx="444500" cy="444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71ABCC-F363-2140-8679-20E256C1A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100" y="2755900"/>
              <a:ext cx="368300" cy="368300"/>
            </a:xfrm>
            <a:prstGeom prst="rect">
              <a:avLst/>
            </a:prstGeom>
          </p:spPr>
        </p:pic>
        <p:pic>
          <p:nvPicPr>
            <p:cNvPr id="12" name="Graphic 29">
              <a:extLst>
                <a:ext uri="{FF2B5EF4-FFF2-40B4-BE49-F238E27FC236}">
                  <a16:creationId xmlns:a16="http://schemas.microsoft.com/office/drawing/2014/main" id="{D15048CC-0DED-A547-BAB7-812E6DB2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92700" y="1663700"/>
              <a:ext cx="393700" cy="393700"/>
            </a:xfrm>
            <a:prstGeom prst="rect">
              <a:avLst/>
            </a:prstGeom>
          </p:spPr>
        </p:pic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610B3CA8-CADA-AC44-97C6-C9587DBE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328" y="54068"/>
            <a:ext cx="8908422" cy="107004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What affects our salary?</a:t>
            </a: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F36DFC90-46A0-424F-949A-72C8AE8893FD}"/>
              </a:ext>
            </a:extLst>
          </p:cNvPr>
          <p:cNvSpPr txBox="1">
            <a:spLocks/>
          </p:cNvSpPr>
          <p:nvPr/>
        </p:nvSpPr>
        <p:spPr>
          <a:xfrm>
            <a:off x="1355254" y="962336"/>
            <a:ext cx="8596668" cy="47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321345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1">
            <a:extLst>
              <a:ext uri="{FF2B5EF4-FFF2-40B4-BE49-F238E27FC236}">
                <a16:creationId xmlns:a16="http://schemas.microsoft.com/office/drawing/2014/main" id="{25C023E8-2E1B-F34A-89E0-E15D7C0027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6097" y="1450427"/>
            <a:ext cx="5052788" cy="5268425"/>
          </a:xfrm>
          <a:prstGeom prst="rect">
            <a:avLst/>
          </a:prstGeom>
        </p:spPr>
      </p:pic>
      <p:sp>
        <p:nvSpPr>
          <p:cNvPr id="3" name="Title 19">
            <a:extLst>
              <a:ext uri="{FF2B5EF4-FFF2-40B4-BE49-F238E27FC236}">
                <a16:creationId xmlns:a16="http://schemas.microsoft.com/office/drawing/2014/main" id="{EEF8BE57-8B15-B442-98DE-5BF4D5520407}"/>
              </a:ext>
            </a:extLst>
          </p:cNvPr>
          <p:cNvSpPr txBox="1">
            <a:spLocks/>
          </p:cNvSpPr>
          <p:nvPr/>
        </p:nvSpPr>
        <p:spPr>
          <a:xfrm>
            <a:off x="1122328" y="54068"/>
            <a:ext cx="8908422" cy="1070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What affects our salary?</a:t>
            </a:r>
          </a:p>
        </p:txBody>
      </p:sp>
      <p:sp>
        <p:nvSpPr>
          <p:cNvPr id="4" name="Title 19">
            <a:extLst>
              <a:ext uri="{FF2B5EF4-FFF2-40B4-BE49-F238E27FC236}">
                <a16:creationId xmlns:a16="http://schemas.microsoft.com/office/drawing/2014/main" id="{0857C643-1299-564B-9079-AD860D3CA33E}"/>
              </a:ext>
            </a:extLst>
          </p:cNvPr>
          <p:cNvSpPr txBox="1">
            <a:spLocks/>
          </p:cNvSpPr>
          <p:nvPr/>
        </p:nvSpPr>
        <p:spPr>
          <a:xfrm>
            <a:off x="1278205" y="645908"/>
            <a:ext cx="8596668" cy="47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State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C11448-A978-424D-8E05-B8F0E057190F}"/>
              </a:ext>
            </a:extLst>
          </p:cNvPr>
          <p:cNvSpPr txBox="1">
            <a:spLocks/>
          </p:cNvSpPr>
          <p:nvPr/>
        </p:nvSpPr>
        <p:spPr>
          <a:xfrm>
            <a:off x="7182678" y="1715956"/>
            <a:ext cx="3750363" cy="44113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000" dirty="0"/>
              <a:t>Different states have different mean earnings</a:t>
            </a:r>
            <a:endParaRPr lang="en-US" sz="2000" i="1" dirty="0"/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There is also a difference in the outliers distribution</a:t>
            </a:r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Statistically significant difference in the mean between states.</a:t>
            </a:r>
          </a:p>
        </p:txBody>
      </p:sp>
    </p:spTree>
    <p:extLst>
      <p:ext uri="{BB962C8B-B14F-4D97-AF65-F5344CB8AC3E}">
        <p14:creationId xmlns:p14="http://schemas.microsoft.com/office/powerpoint/2010/main" val="351800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7069BC-1B7B-F94B-A916-CE28BC1FD6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09600"/>
            <a:ext cx="9581322" cy="55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9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3">
            <a:extLst>
              <a:ext uri="{FF2B5EF4-FFF2-40B4-BE49-F238E27FC236}">
                <a16:creationId xmlns:a16="http://schemas.microsoft.com/office/drawing/2014/main" id="{98DABF61-9079-3C4C-9466-34349B1BC2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255" y="1440543"/>
            <a:ext cx="6229902" cy="4970597"/>
          </a:xfrm>
          <a:prstGeom prst="rect">
            <a:avLst/>
          </a:prstGeom>
        </p:spPr>
      </p:pic>
      <p:sp>
        <p:nvSpPr>
          <p:cNvPr id="3" name="Title 19">
            <a:extLst>
              <a:ext uri="{FF2B5EF4-FFF2-40B4-BE49-F238E27FC236}">
                <a16:creationId xmlns:a16="http://schemas.microsoft.com/office/drawing/2014/main" id="{36FD2A4A-D3F6-EA48-B7C8-784BA68DF6EC}"/>
              </a:ext>
            </a:extLst>
          </p:cNvPr>
          <p:cNvSpPr txBox="1">
            <a:spLocks/>
          </p:cNvSpPr>
          <p:nvPr/>
        </p:nvSpPr>
        <p:spPr>
          <a:xfrm>
            <a:off x="1122328" y="54068"/>
            <a:ext cx="8908422" cy="1070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What affects our salary?</a:t>
            </a:r>
          </a:p>
        </p:txBody>
      </p:sp>
      <p:sp>
        <p:nvSpPr>
          <p:cNvPr id="4" name="Title 19">
            <a:extLst>
              <a:ext uri="{FF2B5EF4-FFF2-40B4-BE49-F238E27FC236}">
                <a16:creationId xmlns:a16="http://schemas.microsoft.com/office/drawing/2014/main" id="{59D2437E-2C22-144E-8E39-B440D6B630DC}"/>
              </a:ext>
            </a:extLst>
          </p:cNvPr>
          <p:cNvSpPr txBox="1">
            <a:spLocks/>
          </p:cNvSpPr>
          <p:nvPr/>
        </p:nvSpPr>
        <p:spPr>
          <a:xfrm>
            <a:off x="1278205" y="645908"/>
            <a:ext cx="8596668" cy="47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Education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1BF80E-5BF3-7C47-8D67-671B3DF25F23}"/>
              </a:ext>
            </a:extLst>
          </p:cNvPr>
          <p:cNvSpPr txBox="1">
            <a:spLocks/>
          </p:cNvSpPr>
          <p:nvPr/>
        </p:nvSpPr>
        <p:spPr>
          <a:xfrm>
            <a:off x="7182678" y="1715956"/>
            <a:ext cx="3750363" cy="44113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000" dirty="0"/>
              <a:t>Education level is correlated with mean income.</a:t>
            </a: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There are distinct jumps for high-school graduates, college graduates and post-graduates</a:t>
            </a:r>
          </a:p>
          <a:p>
            <a:pPr>
              <a:buSzPct val="100000"/>
            </a:pPr>
            <a:r>
              <a:rPr lang="en-US" sz="2000" i="1" dirty="0"/>
              <a:t>Statistically significant difference in the mean college graduates and non graduates.</a:t>
            </a:r>
          </a:p>
        </p:txBody>
      </p:sp>
    </p:spTree>
    <p:extLst>
      <p:ext uri="{BB962C8B-B14F-4D97-AF65-F5344CB8AC3E}">
        <p14:creationId xmlns:p14="http://schemas.microsoft.com/office/powerpoint/2010/main" val="95827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4">
            <a:extLst>
              <a:ext uri="{FF2B5EF4-FFF2-40B4-BE49-F238E27FC236}">
                <a16:creationId xmlns:a16="http://schemas.microsoft.com/office/drawing/2014/main" id="{5AA52101-DBFC-4646-816A-4AA213643F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794" y="1179443"/>
            <a:ext cx="6053015" cy="5088836"/>
          </a:xfrm>
          <a:prstGeom prst="rect">
            <a:avLst/>
          </a:prstGeom>
        </p:spPr>
      </p:pic>
      <p:sp>
        <p:nvSpPr>
          <p:cNvPr id="5" name="Title 19">
            <a:extLst>
              <a:ext uri="{FF2B5EF4-FFF2-40B4-BE49-F238E27FC236}">
                <a16:creationId xmlns:a16="http://schemas.microsoft.com/office/drawing/2014/main" id="{B4D62043-E3D7-2946-877D-2940CB4F4C3F}"/>
              </a:ext>
            </a:extLst>
          </p:cNvPr>
          <p:cNvSpPr txBox="1">
            <a:spLocks/>
          </p:cNvSpPr>
          <p:nvPr/>
        </p:nvSpPr>
        <p:spPr>
          <a:xfrm>
            <a:off x="1122328" y="32071"/>
            <a:ext cx="8908422" cy="1070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What affects our salary?</a:t>
            </a:r>
          </a:p>
        </p:txBody>
      </p:sp>
      <p:sp>
        <p:nvSpPr>
          <p:cNvPr id="6" name="Title 19">
            <a:extLst>
              <a:ext uri="{FF2B5EF4-FFF2-40B4-BE49-F238E27FC236}">
                <a16:creationId xmlns:a16="http://schemas.microsoft.com/office/drawing/2014/main" id="{EB0C2EAF-4CB9-2245-AE10-7148C241A5ED}"/>
              </a:ext>
            </a:extLst>
          </p:cNvPr>
          <p:cNvSpPr txBox="1">
            <a:spLocks/>
          </p:cNvSpPr>
          <p:nvPr/>
        </p:nvSpPr>
        <p:spPr>
          <a:xfrm>
            <a:off x="1434082" y="567095"/>
            <a:ext cx="8596668" cy="47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Gender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E77212-918D-164E-A07E-E4D22239F2AF}"/>
              </a:ext>
            </a:extLst>
          </p:cNvPr>
          <p:cNvSpPr txBox="1">
            <a:spLocks/>
          </p:cNvSpPr>
          <p:nvPr/>
        </p:nvSpPr>
        <p:spPr>
          <a:xfrm>
            <a:off x="6970643" y="1518189"/>
            <a:ext cx="3750363" cy="44113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000" dirty="0"/>
              <a:t>Women are under represented in high paying occupations</a:t>
            </a:r>
            <a:endParaRPr lang="en-US" sz="2000" i="1" dirty="0"/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There is also a difference in pay scale within the same occupation (not general for all occupations)</a:t>
            </a:r>
          </a:p>
          <a:p>
            <a:pPr>
              <a:buSzPct val="100000"/>
            </a:pP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Women tends to earn less then their spouses within the same household</a:t>
            </a:r>
          </a:p>
        </p:txBody>
      </p:sp>
    </p:spTree>
    <p:extLst>
      <p:ext uri="{BB962C8B-B14F-4D97-AF65-F5344CB8AC3E}">
        <p14:creationId xmlns:p14="http://schemas.microsoft.com/office/powerpoint/2010/main" val="54428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4">
            <a:extLst>
              <a:ext uri="{FF2B5EF4-FFF2-40B4-BE49-F238E27FC236}">
                <a16:creationId xmlns:a16="http://schemas.microsoft.com/office/drawing/2014/main" id="{DF115969-999B-2A4A-8583-98627983A4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65" y="1904445"/>
            <a:ext cx="4468261" cy="3863561"/>
          </a:xfrm>
          <a:prstGeom prst="rect">
            <a:avLst/>
          </a:prstGeom>
        </p:spPr>
      </p:pic>
      <p:pic>
        <p:nvPicPr>
          <p:cNvPr id="3" name="Graphic 5">
            <a:extLst>
              <a:ext uri="{FF2B5EF4-FFF2-40B4-BE49-F238E27FC236}">
                <a16:creationId xmlns:a16="http://schemas.microsoft.com/office/drawing/2014/main" id="{78B5B9A1-904C-FC4B-BF4B-8F38C91B24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4052" y="1904445"/>
            <a:ext cx="3919330" cy="4052958"/>
          </a:xfrm>
          <a:prstGeom prst="rect">
            <a:avLst/>
          </a:prstGeom>
        </p:spPr>
      </p:pic>
      <p:sp>
        <p:nvSpPr>
          <p:cNvPr id="4" name="Title 19">
            <a:extLst>
              <a:ext uri="{FF2B5EF4-FFF2-40B4-BE49-F238E27FC236}">
                <a16:creationId xmlns:a16="http://schemas.microsoft.com/office/drawing/2014/main" id="{0F4731BB-E146-CA40-9C4E-88D959907B58}"/>
              </a:ext>
            </a:extLst>
          </p:cNvPr>
          <p:cNvSpPr txBox="1">
            <a:spLocks/>
          </p:cNvSpPr>
          <p:nvPr/>
        </p:nvSpPr>
        <p:spPr>
          <a:xfrm>
            <a:off x="1122328" y="54068"/>
            <a:ext cx="8908422" cy="1070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What affects our salary?</a:t>
            </a:r>
          </a:p>
        </p:txBody>
      </p:sp>
      <p:sp>
        <p:nvSpPr>
          <p:cNvPr id="5" name="Title 19">
            <a:extLst>
              <a:ext uri="{FF2B5EF4-FFF2-40B4-BE49-F238E27FC236}">
                <a16:creationId xmlns:a16="http://schemas.microsoft.com/office/drawing/2014/main" id="{53A356D3-C98E-6D4F-92CC-5E243A23C1BC}"/>
              </a:ext>
            </a:extLst>
          </p:cNvPr>
          <p:cNvSpPr txBox="1">
            <a:spLocks/>
          </p:cNvSpPr>
          <p:nvPr/>
        </p:nvSpPr>
        <p:spPr>
          <a:xfrm>
            <a:off x="1434082" y="589092"/>
            <a:ext cx="8596668" cy="47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Household correlations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73D0091-2876-0B4D-ADD0-47A74B5E1E1E}"/>
              </a:ext>
            </a:extLst>
          </p:cNvPr>
          <p:cNvSpPr/>
          <p:nvPr/>
        </p:nvSpPr>
        <p:spPr>
          <a:xfrm rot="16200000">
            <a:off x="7190716" y="3080175"/>
            <a:ext cx="2006318" cy="2234861"/>
          </a:xfrm>
          <a:prstGeom prst="rtTriangl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7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4C802B-1EDD-5E4E-A3FB-1C3FE70C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27483"/>
              </p:ext>
            </p:extLst>
          </p:nvPr>
        </p:nvGraphicFramePr>
        <p:xfrm>
          <a:off x="2301772" y="1124116"/>
          <a:ext cx="4593673" cy="54489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217">
                  <a:extLst>
                    <a:ext uri="{9D8B030D-6E8A-4147-A177-3AD203B41FA5}">
                      <a16:colId xmlns:a16="http://schemas.microsoft.com/office/drawing/2014/main" val="2779838715"/>
                    </a:ext>
                  </a:extLst>
                </a:gridCol>
                <a:gridCol w="926910">
                  <a:extLst>
                    <a:ext uri="{9D8B030D-6E8A-4147-A177-3AD203B41FA5}">
                      <a16:colId xmlns:a16="http://schemas.microsoft.com/office/drawing/2014/main" val="3591207192"/>
                    </a:ext>
                  </a:extLst>
                </a:gridCol>
                <a:gridCol w="1190958">
                  <a:extLst>
                    <a:ext uri="{9D8B030D-6E8A-4147-A177-3AD203B41FA5}">
                      <a16:colId xmlns:a16="http://schemas.microsoft.com/office/drawing/2014/main" val="1275787020"/>
                    </a:ext>
                  </a:extLst>
                </a:gridCol>
                <a:gridCol w="869588">
                  <a:extLst>
                    <a:ext uri="{9D8B030D-6E8A-4147-A177-3AD203B41FA5}">
                      <a16:colId xmlns:a16="http://schemas.microsoft.com/office/drawing/2014/main" val="569950104"/>
                    </a:ext>
                  </a:extLst>
                </a:gridCol>
              </a:tblGrid>
              <a:tr h="99298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Classifier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Accuracy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Cohen’s Kappa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F1-Score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7160437"/>
                  </a:ext>
                </a:extLst>
              </a:tr>
              <a:tr h="87571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Logistic Regression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0.78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0.722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6355084"/>
                  </a:ext>
                </a:extLst>
              </a:tr>
              <a:tr h="7116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SVM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0.719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2640715"/>
                  </a:ext>
                </a:extLst>
              </a:tr>
              <a:tr h="7116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Random Forest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0.56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0.71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2372208"/>
                  </a:ext>
                </a:extLst>
              </a:tr>
              <a:tr h="7338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Gradient-Boosting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0.719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1104158"/>
                  </a:ext>
                </a:extLst>
              </a:tr>
              <a:tr h="7116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XGBoost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0.724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4670928"/>
                  </a:ext>
                </a:extLst>
              </a:tr>
              <a:tr h="7116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lightGBM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0.81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0.56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0.74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6258488"/>
                  </a:ext>
                </a:extLst>
              </a:tr>
            </a:tbl>
          </a:graphicData>
        </a:graphic>
      </p:graphicFrame>
      <p:sp>
        <p:nvSpPr>
          <p:cNvPr id="4" name="Title 19">
            <a:extLst>
              <a:ext uri="{FF2B5EF4-FFF2-40B4-BE49-F238E27FC236}">
                <a16:creationId xmlns:a16="http://schemas.microsoft.com/office/drawing/2014/main" id="{14E27279-A410-4946-9095-A963C6D99461}"/>
              </a:ext>
            </a:extLst>
          </p:cNvPr>
          <p:cNvSpPr txBox="1">
            <a:spLocks/>
          </p:cNvSpPr>
          <p:nvPr/>
        </p:nvSpPr>
        <p:spPr>
          <a:xfrm>
            <a:off x="1122328" y="54068"/>
            <a:ext cx="8908422" cy="1070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/>
              <a:t>Classification</a:t>
            </a:r>
          </a:p>
        </p:txBody>
      </p:sp>
      <p:sp>
        <p:nvSpPr>
          <p:cNvPr id="5" name="Title 19">
            <a:extLst>
              <a:ext uri="{FF2B5EF4-FFF2-40B4-BE49-F238E27FC236}">
                <a16:creationId xmlns:a16="http://schemas.microsoft.com/office/drawing/2014/main" id="{D2A09935-C158-E148-B204-0336C9CDFF24}"/>
              </a:ext>
            </a:extLst>
          </p:cNvPr>
          <p:cNvSpPr txBox="1">
            <a:spLocks/>
          </p:cNvSpPr>
          <p:nvPr/>
        </p:nvSpPr>
        <p:spPr>
          <a:xfrm>
            <a:off x="1122328" y="613278"/>
            <a:ext cx="8596668" cy="47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Comparing classifiers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263C0-450C-184A-98D8-4288B5A9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53" y="2096082"/>
            <a:ext cx="950291" cy="8744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499C12-AEE6-1B46-9747-C54045AAF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4007" y="3020516"/>
            <a:ext cx="853109" cy="60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28367-B63E-7349-B90B-88E6A968E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7" y="4703732"/>
            <a:ext cx="1692689" cy="1313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58876-5DC5-5B42-B3CF-ACF18B62E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450" y="3628479"/>
            <a:ext cx="974863" cy="76854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24C510-D7C8-0A4C-8B73-5A248942B35F}"/>
              </a:ext>
            </a:extLst>
          </p:cNvPr>
          <p:cNvSpPr txBox="1">
            <a:spLocks/>
          </p:cNvSpPr>
          <p:nvPr/>
        </p:nvSpPr>
        <p:spPr>
          <a:xfrm>
            <a:off x="7182678" y="1715956"/>
            <a:ext cx="3750363" cy="44113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000" dirty="0"/>
              <a:t>Logistic regression is fast and give good f-1 score</a:t>
            </a:r>
            <a:endParaRPr lang="en-US" sz="2000" i="1" dirty="0"/>
          </a:p>
          <a:p>
            <a:pPr>
              <a:buSzPct val="100000"/>
            </a:pPr>
            <a:r>
              <a:rPr lang="en-US" sz="2000" i="1" dirty="0"/>
              <a:t>SVM is has higher accuracy but worse f-1 score (“accuracy paradox”) </a:t>
            </a:r>
          </a:p>
          <a:p>
            <a:pPr>
              <a:buSzPct val="100000"/>
            </a:pPr>
            <a:r>
              <a:rPr lang="en-US" sz="2000" i="1" dirty="0"/>
              <a:t>For random forest we get better kappa score, but worse f-1 score, better true negative detection</a:t>
            </a:r>
          </a:p>
          <a:p>
            <a:pPr>
              <a:buSzPct val="100000"/>
            </a:pPr>
            <a:r>
              <a:rPr lang="en-US" sz="2000" i="1" dirty="0"/>
              <a:t>Gradient boosting performs really well. </a:t>
            </a:r>
            <a:r>
              <a:rPr lang="en-US" sz="2000" i="1" dirty="0" err="1"/>
              <a:t>XGBoost</a:t>
            </a:r>
            <a:r>
              <a:rPr lang="en-US" sz="2000" i="1" dirty="0"/>
              <a:t> is best but </a:t>
            </a:r>
            <a:r>
              <a:rPr lang="en-US" sz="2000" i="1" dirty="0" err="1"/>
              <a:t>LightGBM</a:t>
            </a:r>
            <a:r>
              <a:rPr lang="en-US" sz="2000" i="1" dirty="0"/>
              <a:t> gives similar prediction levels and is much faster</a:t>
            </a:r>
          </a:p>
        </p:txBody>
      </p:sp>
    </p:spTree>
    <p:extLst>
      <p:ext uri="{BB962C8B-B14F-4D97-AF65-F5344CB8AC3E}">
        <p14:creationId xmlns:p14="http://schemas.microsoft.com/office/powerpoint/2010/main" val="1119873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{106C7127-81F7-784B-85B2-806A9E82372E}tf10001060</Template>
  <TotalTime>1240</TotalTime>
  <Words>399</Words>
  <Application>Microsoft Macintosh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</vt:lpstr>
      <vt:lpstr>Times New Roman</vt:lpstr>
      <vt:lpstr>Trebuchet MS</vt:lpstr>
      <vt:lpstr>Wingdings 3</vt:lpstr>
      <vt:lpstr>Facet</vt:lpstr>
      <vt:lpstr>PowerPoint Presentation</vt:lpstr>
      <vt:lpstr>Project Goals</vt:lpstr>
      <vt:lpstr>What affects our salary?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Suggestions for future improvements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Itay Barel</dc:creator>
  <cp:lastModifiedBy>Itay Barel</cp:lastModifiedBy>
  <cp:revision>9</cp:revision>
  <dcterms:created xsi:type="dcterms:W3CDTF">2018-05-05T00:56:54Z</dcterms:created>
  <dcterms:modified xsi:type="dcterms:W3CDTF">2018-05-05T21:36:55Z</dcterms:modified>
</cp:coreProperties>
</file>